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7" r:id="rId5"/>
    <p:sldId id="309" r:id="rId6"/>
    <p:sldId id="311" r:id="rId7"/>
    <p:sldId id="302" r:id="rId8"/>
    <p:sldId id="312" r:id="rId9"/>
    <p:sldId id="310" r:id="rId10"/>
    <p:sldId id="304" r:id="rId11"/>
    <p:sldId id="303" r:id="rId12"/>
    <p:sldId id="305" r:id="rId13"/>
    <p:sldId id="307" r:id="rId14"/>
    <p:sldId id="306" r:id="rId15"/>
    <p:sldId id="308" r:id="rId16"/>
  </p:sldIdLst>
  <p:sldSz cx="12192000" cy="6858000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no Elfers" initials="E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99ABEB-F070-47BB-8B0A-87DCBD360260}" v="3" dt="2026-04-29T12:16:38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0034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2DAAA-BEBD-474B-8044-BE6AF8F174AD}" type="datetimeFigureOut">
              <a:rPr lang="nl-NL" smtClean="0"/>
              <a:t>29-4-2026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863" y="739775"/>
            <a:ext cx="6583362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3C949-1E7F-426A-AA30-95E6FB1420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60785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400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031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620D8-92F4-4948-B81D-495B14F01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FD01DC5-9F66-43C9-9AC8-7173732B6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B7625F-141E-484C-B462-3EEE8FE7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285F5-DE3C-4962-97D1-583EC733F265}" type="datetime1">
              <a:rPr lang="nl-NL" smtClean="0"/>
              <a:t>29-4-2026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9EBD38-98E1-428E-B9EE-AB5C5876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F59C40-0104-455F-9E36-A089F228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29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97EB0-F37E-464A-9390-9303E9512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29C6464-7D5D-46B2-AB57-2580300FB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AE978D-8A70-4EA6-814A-C3E56A1E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253B-2501-44E6-AB50-D348B77AEAB2}" type="datetime1">
              <a:rPr lang="nl-NL" smtClean="0"/>
              <a:t>29-4-2026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511F4A-4AE8-4F2F-8E07-8EAE05F54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238F0C-F61E-4619-8E8F-F1E53FB17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88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F3E3457-A4CD-4DDC-86A3-691BD89879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B33C69F-86C6-4DB2-A738-71A688DBF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4B3202-8BE5-4303-99EA-151BF803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3E96-ADC9-4906-B824-202C5518B1BD}" type="datetime1">
              <a:rPr lang="nl-NL" smtClean="0"/>
              <a:t>29-4-2026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8C0484-D100-47EA-8E51-0340E5E9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0FD69A-9F1A-40ED-BB01-2F03CCA0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464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0ABF4-5071-4302-8C56-726ADACD7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D9BE8A-2E84-406B-B16A-AD64A559E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4C68EC-680D-416B-A7DF-36DE7D58F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6D73-B092-4698-B7D6-B69E9CEF7836}" type="datetime1">
              <a:rPr lang="nl-NL" smtClean="0"/>
              <a:t>29-4-2026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A9885E-45F1-4FBE-9CB1-25A8F9F2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319C2E-3535-40CC-834D-8D4376E9E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369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16B51-C0E6-47BE-BFB2-464FD9E85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8561CCE-7B7B-4CD0-A747-8F0941D7F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077826-C536-4A48-AD79-33DC03D2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AF39-797B-408F-8C6A-6CF287593FA6}" type="datetime1">
              <a:rPr lang="nl-NL" smtClean="0"/>
              <a:t>29-4-2026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0C12CB-A932-4D6C-A380-BB2134B5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799811-71A3-4118-8F9F-DCB665B62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97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F7D582-0BE3-4BB7-B374-4CF917B7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04C57C-B8F7-4BC5-BC89-C4D1A4949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E27F740-D025-4F60-A153-3186159DC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CC3DC67-18C8-4AA0-AA2F-5DB620E9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FEF0-54BD-4B09-8FDC-7981CBE28842}" type="datetime1">
              <a:rPr lang="nl-NL" smtClean="0"/>
              <a:t>29-4-2026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DD6C05-637B-4864-8E84-F16789942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86404EC-15BE-4DA2-AEAD-BCA8A48D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15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D935F-DA4B-4A8B-8045-75543D53F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A4A8821-B470-4F8E-9672-8C1651EFD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6A85B08-4365-4729-907F-C993CB6EF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C6CE6FB-1AC2-4436-9287-3658E43F3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34160AA-28A1-44D6-A909-4FACD53AFE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13D3D7C-FBD0-4D78-B035-BCE45661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1ECD-1387-412C-9FDC-4B250F3DE836}" type="datetime1">
              <a:rPr lang="nl-NL" smtClean="0"/>
              <a:t>29-4-2026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5C6C33-0128-4B10-B9FD-D5DAF37F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227087B-08CF-4F73-929B-A720429C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496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74511E-6C53-4231-8041-A21C898A8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072F16D-0E93-44D8-88BE-006EC806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BC13-771A-4D7A-B1B6-0A89810A3B8D}" type="datetime1">
              <a:rPr lang="nl-NL" smtClean="0"/>
              <a:t>29-4-2026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393BB01-7720-4FBF-AD8B-D7572ADE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DCDDB7B-A147-42A9-A337-84549318A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591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2881A12-6B07-4114-8240-D25676DFC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558A2-1F4F-438E-83BE-56DB8513FA3F}" type="datetime1">
              <a:rPr lang="nl-NL" smtClean="0"/>
              <a:t>29-4-2026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25CDDB8-545F-44D5-B598-9154A05AE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C8DF6FC-4301-4E0F-953E-04992943E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75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C1EB9-F848-4415-83C9-71F57D85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20005D-1E78-4406-8B04-8AF7EC437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982DEE5-4E03-4985-98A8-CF66E4CD8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E3889D7-B74A-4C53-BCE2-EF762427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CFD-02FE-41C4-9E0E-C0CA4A15C877}" type="datetime1">
              <a:rPr lang="nl-NL" smtClean="0"/>
              <a:t>29-4-2026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4759283-1CF3-4291-88F5-AC7BC17FE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74487A-5788-4800-9E08-5F2C603F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303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22909-CB25-4721-830A-046404AF2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14655AB-EB21-45CB-9867-3C8F1AE96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51ABF74-AE78-4B32-88CF-02EC2D727F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918FE6-5A88-48B1-8AEB-ADC203A52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C678-77BD-4DAF-B86E-E25C61B2F48E}" type="datetime1">
              <a:rPr lang="nl-NL" smtClean="0"/>
              <a:t>29-4-2026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D75BA0F-8AEA-41BF-BD3E-402068A64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FC3D0B-E8AA-4BBD-BC07-B7BB4C628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523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4FB8516-CDBE-420D-ADD4-B984417BD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AE26D2-BEDD-4BA2-9CF0-F2A753732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E316E0-0293-48E2-9F13-CCCBE4AF6F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AEE8-2D20-4BE0-8E3F-2F6EB57E2643}" type="datetime1">
              <a:rPr lang="nl-NL" smtClean="0"/>
              <a:t>29-4-2026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14F3D2-0FBB-4A7B-BEF0-DD96B05B5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50621E-D7E4-402A-8CB2-DCE6D45E3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2B691-ED0C-4A61-8667-4FC147785B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209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erpointherstelacademie.nl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mailto:aanmelden@peerpointherstelacademie.n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FC8DA9C9-F12B-47B5-994B-63AA63F72D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6" r="-1" b="4219"/>
          <a:stretch/>
        </p:blipFill>
        <p:spPr bwMode="auto">
          <a:xfrm>
            <a:off x="838200" y="-3810"/>
            <a:ext cx="992886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607B98-7700-4DC9-8BE8-A876255F9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A283EBF5-9126-42C7-BA3B-E12B96C1A112}"/>
              </a:ext>
            </a:extLst>
          </p:cNvPr>
          <p:cNvSpPr txBox="1"/>
          <p:nvPr/>
        </p:nvSpPr>
        <p:spPr>
          <a:xfrm>
            <a:off x="1015999" y="5413829"/>
            <a:ext cx="947783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nl-NL" sz="4000" b="1">
                <a:solidFill>
                  <a:schemeClr val="accent6">
                    <a:lumMod val="75000"/>
                  </a:schemeClr>
                </a:solidFill>
                <a:latin typeface="Bradley Hand ITC" panose="03070402050302030203" pitchFamily="66" charset="0"/>
              </a:rPr>
              <a:t>Herstelacademie </a:t>
            </a:r>
          </a:p>
          <a:p>
            <a:pPr algn="ctr">
              <a:spcAft>
                <a:spcPts val="600"/>
              </a:spcAft>
            </a:pPr>
            <a:r>
              <a:rPr lang="nl-NL" sz="4000" b="1">
                <a:solidFill>
                  <a:schemeClr val="accent6">
                    <a:lumMod val="75000"/>
                  </a:schemeClr>
                </a:solidFill>
                <a:latin typeface="Bradley Hand ITC" panose="03070402050302030203" pitchFamily="66" charset="0"/>
              </a:rPr>
              <a:t>Drechtsteden en Alblasserwaard</a:t>
            </a:r>
          </a:p>
        </p:txBody>
      </p:sp>
    </p:spTree>
    <p:extLst>
      <p:ext uri="{BB962C8B-B14F-4D97-AF65-F5344CB8AC3E}">
        <p14:creationId xmlns:p14="http://schemas.microsoft.com/office/powerpoint/2010/main" val="194012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Daarom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87072" y="946638"/>
            <a:ext cx="5704331" cy="5540767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nl-NL"/>
          </a:p>
          <a:p>
            <a:pPr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anderen te ontmoeten die ook ervaring hebben met herstel;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begrip, steun en misschien ook weer hoop en perspectief te krijgen;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met jouw ervaring iets te kunnen betekenen voor een ander;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je herstelproces beter te begrijpen;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te groeien in herstel;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te gaan zien wat er wel goed gaat;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te ontdekken dat je niet alleen bent;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je eigen regie en herstelkracht te versterken;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om een leuker leven te krijgen.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nl-NL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nl-NL" sz="2400">
              <a:solidFill>
                <a:srgbClr val="00000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68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>
                <a:solidFill>
                  <a:srgbClr val="FFFFFF"/>
                </a:solidFill>
              </a:rPr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0573" y="1322614"/>
            <a:ext cx="5782771" cy="4709886"/>
          </a:xfrm>
        </p:spPr>
        <p:txBody>
          <a:bodyPr anchor="ctr">
            <a:normAutofit/>
          </a:bodyPr>
          <a:lstStyle/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Kennismakingsbijeenkomsten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Supportgroepen</a:t>
            </a:r>
            <a:endParaRPr lang="nl-NL" sz="240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Workshops 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Trainingen</a:t>
            </a:r>
            <a:endParaRPr lang="nl-NL" sz="24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nl-NL" sz="2400" i="1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nl-NL" sz="2400" i="1">
                <a:solidFill>
                  <a:schemeClr val="accent6">
                    <a:lumMod val="75000"/>
                  </a:schemeClr>
                </a:solidFill>
                <a:ea typeface="Calibri"/>
                <a:cs typeface="Calibri"/>
              </a:rPr>
              <a:t>www.peerpointherstelacademie.nl</a:t>
            </a:r>
            <a:endParaRPr lang="nl-NL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nl-NL" sz="24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9006" y="0"/>
            <a:ext cx="2453665" cy="1254109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6DF1E389-BD95-DF9D-0F0E-48E5AE5731BA}"/>
              </a:ext>
            </a:extLst>
          </p:cNvPr>
          <p:cNvSpPr txBox="1"/>
          <p:nvPr/>
        </p:nvSpPr>
        <p:spPr>
          <a:xfrm>
            <a:off x="4724400" y="3200400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697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>
                <a:solidFill>
                  <a:srgbClr val="FFFFFF"/>
                </a:solidFill>
              </a:rPr>
              <a:t>Contact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0573" y="1322614"/>
            <a:ext cx="5782771" cy="470988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nl-NL" sz="2400">
              <a:solidFill>
                <a:srgbClr val="000000"/>
              </a:solidFill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Locatie Dordrecht ma, di en woe:</a:t>
            </a:r>
            <a:endParaRPr lang="nl-NL" sz="24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Burgemeester de </a:t>
            </a:r>
            <a:r>
              <a:rPr lang="nl-NL" sz="2000" err="1">
                <a:solidFill>
                  <a:schemeClr val="accent6">
                    <a:lumMod val="75000"/>
                  </a:schemeClr>
                </a:solidFill>
              </a:rPr>
              <a:t>Raadtsingel</a:t>
            </a:r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 49-71</a:t>
            </a:r>
            <a:endParaRPr lang="nl-NL" sz="20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Locatie Gorinchem di en woe: </a:t>
            </a:r>
            <a:endParaRPr lang="nl-NL" sz="240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lvl="1"/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Stadhuisplein 70a</a:t>
            </a:r>
            <a:endParaRPr lang="nl-NL"/>
          </a:p>
          <a:p>
            <a:r>
              <a:rPr lang="nl-NL" sz="2400" dirty="0">
                <a:solidFill>
                  <a:schemeClr val="accent6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www.peerpointherstelacademie.nl</a:t>
            </a:r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l-NL" sz="2400" dirty="0">
                <a:solidFill>
                  <a:schemeClr val="accent6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aanmelden@peerpointherstelacademie.nl</a:t>
            </a:r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06-10152712 (ma t/m do)</a:t>
            </a:r>
            <a:endParaRPr lang="nl-NL" sz="24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endParaRPr lang="nl-NL" sz="240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nl-NL" sz="2400">
              <a:solidFill>
                <a:srgbClr val="00000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9006" y="0"/>
            <a:ext cx="2453665" cy="125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06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Ontstaan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694866" y="2386058"/>
            <a:ext cx="6096537" cy="3574671"/>
          </a:xfrm>
        </p:spPr>
        <p:txBody>
          <a:bodyPr anchor="ctr">
            <a:normAutofit fontScale="92500"/>
          </a:bodyPr>
          <a:lstStyle/>
          <a:p>
            <a:endParaRPr lang="nl-NL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2020</a:t>
            </a:r>
            <a:endParaRPr lang="nl-NL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Vijf partijen (LDH, Yulius, de Hoop, Antes, Eleos)</a:t>
            </a:r>
            <a:endParaRPr lang="nl-NL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Projectgroep samengesteld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Plan gemaakt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Projectleider aangenomen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Pand gevonden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Praktijk gestart </a:t>
            </a:r>
            <a:endParaRPr lang="nl-NL" sz="240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nl-NL" sz="2400">
              <a:solidFill>
                <a:srgbClr val="000000"/>
              </a:solidFill>
            </a:endParaRPr>
          </a:p>
          <a:p>
            <a:endParaRPr lang="nl-NL" sz="2400">
              <a:solidFill>
                <a:srgbClr val="00000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1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De Herstelacademie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38294" y="1793630"/>
            <a:ext cx="5782771" cy="4518618"/>
          </a:xfrm>
        </p:spPr>
        <p:txBody>
          <a:bodyPr anchor="ctr">
            <a:normAutofit/>
          </a:bodyPr>
          <a:lstStyle/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Is een vrijplaats voor herstel, waar je ondersteuning krijgt van lotgenoten en ervaringsdeskundigen, bij je zoektocht naar een leuker leven na een levensontwrichtende ervaring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Biedt een veilige ruimte waarin je veel van elkaar kunt leren over herstel in de breedste zin van het woord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Is van ons samen, waar je als bezoeker kunt aangeven over welke onderwerpen je meer zou willen leren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1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Herstel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38294" y="1793630"/>
            <a:ext cx="5782771" cy="4518618"/>
          </a:xfrm>
        </p:spPr>
        <p:txBody>
          <a:bodyPr anchor="ctr">
            <a:normAutofit/>
          </a:bodyPr>
          <a:lstStyle/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Is niet hetzelfde als genezen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Is je beter gaan voelen ondanks dat je “aandoening” misschien niet echt verdwijnt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Is op zoek durven gaan naar wat je (nog) wel kan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67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Voor wie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38294" y="1698770"/>
            <a:ext cx="5782771" cy="49620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Iedereen die in eigen regie wil werken aan het eigen herstel en daarmee ook aan dat van anderen, met deze twee kanttekeningen:</a:t>
            </a:r>
          </a:p>
          <a:p>
            <a:pPr marL="0" indent="0">
              <a:buNone/>
            </a:pPr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1.Wanneer je al te zeer gehinderd wordt door medicatie, geestelijke gesteldheid, alcohol of drugs </a:t>
            </a:r>
            <a:r>
              <a:rPr lang="nl-NL" sz="2000" i="1">
                <a:solidFill>
                  <a:schemeClr val="accent6">
                    <a:lumMod val="75000"/>
                  </a:schemeClr>
                </a:solidFill>
              </a:rPr>
              <a:t>om te kunnen leren en delen in een 	groep, </a:t>
            </a:r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nl-NL" sz="2000" i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is PEERpoint nog geen goede match voor jou</a:t>
            </a:r>
          </a:p>
          <a:p>
            <a:pPr marL="0" indent="0">
              <a:buNone/>
            </a:pPr>
            <a:r>
              <a:rPr lang="nl-NL" sz="2000">
                <a:solidFill>
                  <a:schemeClr val="accent6">
                    <a:lumMod val="75000"/>
                  </a:schemeClr>
                </a:solidFill>
              </a:rPr>
              <a:t>2.Wanneer je in een fase van overweldiging zit (crisis) dan heb 	je wellicht eerst andere dingen nodig voordat PEERpoint een goede match voor jou is</a:t>
            </a:r>
          </a:p>
          <a:p>
            <a:endParaRPr lang="nl-NL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74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Goud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63931" y="1698770"/>
            <a:ext cx="5782771" cy="4518618"/>
          </a:xfrm>
        </p:spPr>
        <p:txBody>
          <a:bodyPr anchor="ctr">
            <a:noAutofit/>
          </a:bodyPr>
          <a:lstStyle/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“Papa, ga je weer naar je vrienden?”</a:t>
            </a:r>
          </a:p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“Ik zou wel in bloed willen schrijven hoe belangrijk </a:t>
            </a:r>
            <a:r>
              <a:rPr lang="nl-NL" sz="2000" dirty="0" err="1">
                <a:solidFill>
                  <a:schemeClr val="accent6">
                    <a:lumMod val="75000"/>
                  </a:schemeClr>
                </a:solidFill>
              </a:rPr>
              <a:t>PEERpoint</a:t>
            </a:r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 voor me is”</a:t>
            </a:r>
            <a:endParaRPr lang="nl-NL" sz="20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“Ik voel me hier echt gezien, echt gehoord en echt begrepen”</a:t>
            </a:r>
            <a:endParaRPr lang="nl-NL" sz="20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“Als </a:t>
            </a:r>
            <a:r>
              <a:rPr lang="nl-NL" sz="2000" dirty="0" err="1">
                <a:solidFill>
                  <a:schemeClr val="accent6">
                    <a:lumMod val="75000"/>
                  </a:schemeClr>
                </a:solidFill>
              </a:rPr>
              <a:t>PEERpoint</a:t>
            </a:r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 er eerder was geweest, had mijn crisisopname waarschijnlijk kunnen worden voorkomen”</a:t>
            </a:r>
            <a:endParaRPr lang="nl-NL" sz="20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“Ik voel me weer waardevol omdat ik hier iets te bieden heb”</a:t>
            </a:r>
            <a:endParaRPr lang="nl-NL" sz="20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“Ik heb hier vrienden gemaakt”</a:t>
            </a:r>
            <a:endParaRPr lang="nl-NL" sz="20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nl-NL" sz="2000" dirty="0">
                <a:solidFill>
                  <a:schemeClr val="accent6">
                    <a:lumMod val="75000"/>
                  </a:schemeClr>
                </a:solidFill>
              </a:rPr>
              <a:t>“Ik heb nu minder begeleiding nodig”</a:t>
            </a:r>
            <a:endParaRPr lang="nl-NL" sz="2000" dirty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12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Missie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08632" y="1993852"/>
            <a:ext cx="5782771" cy="38436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Mensen die leven met de gevolgen van een ontwrichtende ervaring</a:t>
            </a:r>
            <a:r>
              <a:rPr lang="nl-NL" sz="2400" b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versterken in </a:t>
            </a:r>
            <a:r>
              <a:rPr lang="nl-NL" sz="2400" b="1">
                <a:solidFill>
                  <a:schemeClr val="accent6">
                    <a:lumMod val="75000"/>
                  </a:schemeClr>
                </a:solidFill>
              </a:rPr>
              <a:t>eigen regie </a:t>
            </a:r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en </a:t>
            </a:r>
            <a:r>
              <a:rPr lang="nl-NL" sz="2400" b="1">
                <a:solidFill>
                  <a:schemeClr val="accent6">
                    <a:lumMod val="75000"/>
                  </a:schemeClr>
                </a:solidFill>
              </a:rPr>
              <a:t>herstelkracht</a:t>
            </a:r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 en het </a:t>
            </a:r>
            <a:r>
              <a:rPr lang="nl-NL" sz="2400" b="1">
                <a:solidFill>
                  <a:schemeClr val="accent6">
                    <a:lumMod val="75000"/>
                  </a:schemeClr>
                </a:solidFill>
              </a:rPr>
              <a:t>normaliseren van wederkerigheid</a:t>
            </a:r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 door middel van </a:t>
            </a:r>
            <a:r>
              <a:rPr lang="nl-NL" sz="2400" b="1">
                <a:solidFill>
                  <a:schemeClr val="accent6">
                    <a:lumMod val="75000"/>
                  </a:schemeClr>
                </a:solidFill>
              </a:rPr>
              <a:t>peer support. </a:t>
            </a:r>
            <a:endParaRPr lang="nl-NL" sz="240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nl-NL" sz="2400">
              <a:solidFill>
                <a:srgbClr val="000000"/>
              </a:solidFill>
            </a:endParaRPr>
          </a:p>
          <a:p>
            <a:endParaRPr lang="nl-NL" sz="2400">
              <a:solidFill>
                <a:srgbClr val="00000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01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rgbClr val="FFFFFF"/>
                </a:solidFill>
              </a:rPr>
              <a:t>Uitgangspunten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92304" y="1821235"/>
            <a:ext cx="5782771" cy="4335235"/>
          </a:xfrm>
        </p:spPr>
        <p:txBody>
          <a:bodyPr anchor="ctr">
            <a:normAutofit/>
          </a:bodyPr>
          <a:lstStyle/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Volledig gerund door ervaringsdeskundigen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Ondersteund door vrijwillige ervaringswerkers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Vanuit de kracht van peersupport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Eigen regie staat voorop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Contact, begrip, steun, hoop, (h)erkenning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Geen inloop, alleen via aanmelding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Gratis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83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nl-NL" sz="2800" b="1">
                <a:solidFill>
                  <a:schemeClr val="bg1"/>
                </a:solidFill>
              </a:rPr>
              <a:t>Uniek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992303" y="1698770"/>
            <a:ext cx="5782771" cy="3843612"/>
          </a:xfrm>
        </p:spPr>
        <p:txBody>
          <a:bodyPr anchor="ctr">
            <a:normAutofit/>
          </a:bodyPr>
          <a:lstStyle/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Eigen regie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Gelijkwaardig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Wederkerig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Diagnose vrije omgeving</a:t>
            </a:r>
          </a:p>
          <a:p>
            <a:r>
              <a:rPr lang="nl-NL" sz="2400">
                <a:solidFill>
                  <a:schemeClr val="accent6">
                    <a:lumMod val="75000"/>
                  </a:schemeClr>
                </a:solidFill>
              </a:rPr>
              <a:t>Geen intake, wachtlijst, plan, evaluatie, rapportage</a:t>
            </a:r>
          </a:p>
          <a:p>
            <a:pPr marL="0" indent="0">
              <a:buNone/>
            </a:pPr>
            <a:endParaRPr lang="nl-NL" sz="2400">
              <a:solidFill>
                <a:schemeClr val="accent6">
                  <a:lumMod val="75000"/>
                </a:schemeClr>
              </a:solidFill>
              <a:cs typeface="Calibri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9142E9-E103-4AA0-8C67-3242138DE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7032" y="213993"/>
            <a:ext cx="2904967" cy="14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32660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e3f3e4-d100-499f-8156-1fba67dc5286">
      <Terms xmlns="http://schemas.microsoft.com/office/infopath/2007/PartnerControls"/>
    </lcf76f155ced4ddcb4097134ff3c332f>
    <MediaLengthInSeconds xmlns="c6e3f3e4-d100-499f-8156-1fba67dc5286" xsi:nil="true"/>
    <Indeling xmlns="c6e3f3e4-d100-499f-8156-1fba67dc528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69C22890A1254AA93A69A7A711F3FA" ma:contentTypeVersion="11" ma:contentTypeDescription="Een nieuw document maken." ma:contentTypeScope="" ma:versionID="45ef7927aad924d3dbe787ea140feaaa">
  <xsd:schema xmlns:xsd="http://www.w3.org/2001/XMLSchema" xmlns:xs="http://www.w3.org/2001/XMLSchema" xmlns:p="http://schemas.microsoft.com/office/2006/metadata/properties" xmlns:ns2="c6e3f3e4-d100-499f-8156-1fba67dc5286" targetNamespace="http://schemas.microsoft.com/office/2006/metadata/properties" ma:root="true" ma:fieldsID="d59dfc1549ba57af0eaf653199f98004" ns2:_="">
    <xsd:import namespace="c6e3f3e4-d100-499f-8156-1fba67dc52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Indel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3f3e4-d100-499f-8156-1fba67dc5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b41996d0-0873-4a62-8f69-98631c1524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ndeling" ma:index="18" nillable="true" ma:displayName="Indeling" ma:format="Dropdown" ma:internalName="Indeling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2A8DFC-726D-460C-BFAC-AC06EEA7148E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c6e3f3e4-d100-499f-8156-1fba67dc5286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437298D-9BFC-46F1-A79D-87F58C7A8B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e3f3e4-d100-499f-8156-1fba67dc52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B2AB54-54B0-4972-A550-1E4CB5223D4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1e47c15-e3b5-4eb4-929c-b81c99cde1fe}" enabled="1" method="Standard" siteId="{ce1619bc-aea1-41c1-8fa8-bbdc8c7d1ce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528</Words>
  <Application>Microsoft Office PowerPoint</Application>
  <PresentationFormat>Breedbeeld</PresentationFormat>
  <Paragraphs>75</Paragraphs>
  <Slides>12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Bradley Hand ITC</vt:lpstr>
      <vt:lpstr>Calibri</vt:lpstr>
      <vt:lpstr>Calibri Light</vt:lpstr>
      <vt:lpstr>Kantoorthema</vt:lpstr>
      <vt:lpstr>PowerPoint-presentatie</vt:lpstr>
      <vt:lpstr>Ontstaan</vt:lpstr>
      <vt:lpstr>De Herstelacademie</vt:lpstr>
      <vt:lpstr>Herstel</vt:lpstr>
      <vt:lpstr>Voor wie</vt:lpstr>
      <vt:lpstr>Goud</vt:lpstr>
      <vt:lpstr>Missie</vt:lpstr>
      <vt:lpstr>Uitgangspunten</vt:lpstr>
      <vt:lpstr>Uniek</vt:lpstr>
      <vt:lpstr>Daarom</vt:lpstr>
      <vt:lpstr>Programma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Oudenes, JA (Joanne)</dc:creator>
  <cp:lastModifiedBy>Oudenes, JA (Joanne)</cp:lastModifiedBy>
  <cp:revision>35</cp:revision>
  <cp:lastPrinted>2022-08-29T07:51:57Z</cp:lastPrinted>
  <dcterms:created xsi:type="dcterms:W3CDTF">2020-08-19T09:28:57Z</dcterms:created>
  <dcterms:modified xsi:type="dcterms:W3CDTF">2026-04-29T12:16:38Z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0x0101001069C22890A1254AA93A69A7A711F3FA</vt:lpwstr>
  </property>
  <property fmtid="{D5CDD505-2E9C-101B-9397-08002B2CF9AE}" pid="3" name="MediaServiceImageTags">
    <vt:lpwstr/>
  </property>
  <property fmtid="{D5CDD505-2E9C-101B-9397-08002B2CF9AE}" pid="4" name="Order">
    <vt:r8>284300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