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30" autoAdjust="0"/>
  </p:normalViewPr>
  <p:slideViewPr>
    <p:cSldViewPr snapToGrid="0" showGuides="1">
      <p:cViewPr varScale="1">
        <p:scale>
          <a:sx n="87" d="100"/>
          <a:sy n="87" d="100"/>
        </p:scale>
        <p:origin x="14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3BFF4CB-E68D-44F9-BCD1-F96B4E6D174A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6E814C8-E72A-44D2-97D3-28AC16C667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6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000"/>
            <a:ext cx="8668717" cy="547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74865"/>
            <a:ext cx="4987905" cy="147483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96000"/>
            <a:ext cx="4987905" cy="338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 smtClean="0"/>
              <a:t>Ondertitel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4966" y="3852278"/>
            <a:ext cx="1463040" cy="10441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chemeClr val="tx2"/>
                </a:solidFill>
              </a:defRPr>
            </a:lvl1pPr>
          </a:lstStyle>
          <a:p>
            <a:fld id="{B1FEB5A2-AAF2-4801-92F9-874F8AD42F50}" type="datetime4">
              <a:rPr lang="nl-NL" smtClean="0"/>
              <a:t>15 juni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97915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000"/>
            <a:ext cx="8668717" cy="547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76000"/>
            <a:ext cx="4987905" cy="147483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96000"/>
            <a:ext cx="4987905" cy="338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 smtClean="0"/>
              <a:t>Ondertitel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4966" y="3852278"/>
            <a:ext cx="1463040" cy="10441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chemeClr val="tx2"/>
                </a:solidFill>
              </a:defRPr>
            </a:lvl1pPr>
          </a:lstStyle>
          <a:p>
            <a:fld id="{B1FEB5A2-AAF2-4801-92F9-874F8AD42F50}" type="datetime4">
              <a:rPr lang="nl-NL" smtClean="0"/>
              <a:t>15 juni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85128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000"/>
            <a:ext cx="8668717" cy="547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76000"/>
            <a:ext cx="4987905" cy="1474838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96000"/>
            <a:ext cx="4987905" cy="338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 smtClean="0"/>
              <a:t>Ondertitel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4966" y="3852278"/>
            <a:ext cx="1463040" cy="10441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chemeClr val="tx2"/>
                </a:solidFill>
              </a:defRPr>
            </a:lvl1pPr>
          </a:lstStyle>
          <a:p>
            <a:fld id="{B1FEB5A2-AAF2-4801-92F9-874F8AD42F50}" type="datetime4">
              <a:rPr lang="nl-NL" smtClean="0"/>
              <a:t>15 juni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37761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71880"/>
            <a:ext cx="8214478" cy="666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479600"/>
            <a:ext cx="8214478" cy="44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9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71880"/>
            <a:ext cx="3974850" cy="1234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055600"/>
            <a:ext cx="3974850" cy="3855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24000" y="714375"/>
            <a:ext cx="3852000" cy="5196779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0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8000" y="450000"/>
            <a:ext cx="8208000" cy="5475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1080000"/>
            <a:ext cx="6768000" cy="4035600"/>
          </a:xfrm>
        </p:spPr>
        <p:txBody>
          <a:bodyPr lIns="0" tIns="0" rIns="0" bIns="0"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30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quarter" idx="11"/>
          </p:nvPr>
        </p:nvSpPr>
        <p:spPr>
          <a:xfrm>
            <a:off x="466725" y="466725"/>
            <a:ext cx="8236800" cy="5479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01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671880"/>
            <a:ext cx="8214478" cy="66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479599"/>
            <a:ext cx="8214478" cy="44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0" y="6160687"/>
            <a:ext cx="8172000" cy="42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9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59" r:id="rId5"/>
    <p:sldLayoutId id="2147483660" r:id="rId6"/>
    <p:sldLayoutId id="2147483654" r:id="rId7"/>
    <p:sldLayoutId id="2147483655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40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Brede </a:t>
            </a:r>
            <a:r>
              <a:rPr lang="en-GB" dirty="0" err="1" smtClean="0"/>
              <a:t>evaluatie</a:t>
            </a:r>
            <a:r>
              <a:rPr lang="en-GB" dirty="0" smtClean="0"/>
              <a:t> HO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Roeland Westra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14 juni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1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Inhoudsopgave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Samenstelling</a:t>
            </a:r>
            <a:r>
              <a:rPr lang="en-GB" dirty="0" smtClean="0"/>
              <a:t> </a:t>
            </a:r>
            <a:r>
              <a:rPr lang="en-GB" dirty="0" err="1" smtClean="0"/>
              <a:t>werkgroep</a:t>
            </a:r>
            <a:endParaRPr lang="en-GB" dirty="0" smtClean="0"/>
          </a:p>
          <a:p>
            <a:r>
              <a:rPr lang="en-GB" dirty="0" err="1" smtClean="0"/>
              <a:t>Opzet</a:t>
            </a:r>
            <a:r>
              <a:rPr lang="en-GB" dirty="0" smtClean="0"/>
              <a:t> en </a:t>
            </a:r>
            <a:r>
              <a:rPr lang="en-GB" dirty="0" err="1" smtClean="0"/>
              <a:t>bespreekpunten</a:t>
            </a:r>
            <a:endParaRPr lang="en-GB" dirty="0" smtClean="0"/>
          </a:p>
          <a:p>
            <a:r>
              <a:rPr lang="en-GB" dirty="0" smtClean="0"/>
              <a:t>Planning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7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Samenstelling werkgroep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Vertegenwoordiging aanbieders: </a:t>
            </a:r>
            <a:r>
              <a:rPr lang="nl-NL" dirty="0"/>
              <a:t>Crabbehoff, Privazorg, </a:t>
            </a:r>
            <a:r>
              <a:rPr lang="nl-NL" dirty="0" smtClean="0"/>
              <a:t>Tzorg, Aafje en Het Spectrum/Wielborgh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Projectteam SDD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Optioneel: andere partijen (in- en extern) op uitnodiging</a:t>
            </a:r>
          </a:p>
        </p:txBody>
      </p:sp>
    </p:spTree>
    <p:extLst>
      <p:ext uri="{BB962C8B-B14F-4D97-AF65-F5344CB8AC3E}">
        <p14:creationId xmlns:p14="http://schemas.microsoft.com/office/powerpoint/2010/main" val="18652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Opzet en bespreekpunten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/>
              <a:t>Stap 1:</a:t>
            </a:r>
          </a:p>
          <a:p>
            <a:pPr marL="0" indent="0">
              <a:buNone/>
            </a:pPr>
            <a:r>
              <a:rPr lang="nl-NL" sz="1800" dirty="0" smtClean="0"/>
              <a:t>3 werksessies met verkenning en verdieping op bespreekpunten proces en inhoud (in samenhang):</a:t>
            </a:r>
          </a:p>
          <a:p>
            <a:pPr>
              <a:buFontTx/>
              <a:buChar char="-"/>
            </a:pPr>
            <a:r>
              <a:rPr lang="nl-NL" sz="1800" dirty="0" smtClean="0"/>
              <a:t>ontwikkeling klantvraag</a:t>
            </a:r>
          </a:p>
          <a:p>
            <a:pPr>
              <a:buFontTx/>
              <a:buChar char="-"/>
            </a:pPr>
            <a:r>
              <a:rPr lang="nl-NL" sz="1800" dirty="0" smtClean="0"/>
              <a:t>evaluatie productstructuur</a:t>
            </a:r>
          </a:p>
          <a:p>
            <a:pPr>
              <a:buFontTx/>
              <a:buChar char="-"/>
            </a:pPr>
            <a:r>
              <a:rPr lang="nl-NL" sz="1800" dirty="0" smtClean="0"/>
              <a:t>toegang/toeleiding</a:t>
            </a:r>
          </a:p>
          <a:p>
            <a:pPr>
              <a:buFontTx/>
              <a:buChar char="-"/>
            </a:pPr>
            <a:r>
              <a:rPr lang="nl-NL" sz="1800" dirty="0" smtClean="0"/>
              <a:t>ontwikkeling arbeidsmarkt</a:t>
            </a:r>
          </a:p>
          <a:p>
            <a:pPr>
              <a:buFontTx/>
              <a:buChar char="-"/>
            </a:pPr>
            <a:r>
              <a:rPr lang="nl-NL" sz="1800" dirty="0"/>
              <a:t>m</a:t>
            </a:r>
            <a:r>
              <a:rPr lang="nl-NL" sz="1800" dirty="0" smtClean="0"/>
              <a:t>ogelijke koppelingen met andere domeinen/financiers (o.a. lokale gemeenten, wijkverpleging, Wlz, ontschotting) </a:t>
            </a:r>
          </a:p>
          <a:p>
            <a:pPr>
              <a:buFontTx/>
              <a:buChar char="-"/>
            </a:pPr>
            <a:r>
              <a:rPr lang="nl-NL" sz="1800" dirty="0" smtClean="0"/>
              <a:t>samenwerking</a:t>
            </a:r>
          </a:p>
          <a:p>
            <a:pPr>
              <a:buFontTx/>
              <a:buChar char="-"/>
            </a:pPr>
            <a:r>
              <a:rPr lang="nl-NL" sz="1800" dirty="0" smtClean="0"/>
              <a:t>kwalificaties personeel</a:t>
            </a:r>
          </a:p>
          <a:p>
            <a:pPr>
              <a:buFontTx/>
              <a:buChar char="-"/>
            </a:pPr>
            <a:r>
              <a:rPr lang="nl-NL" sz="1800" dirty="0" smtClean="0"/>
              <a:t>link HHT, begeleiding, invoering nieuwe eigen bijdrage </a:t>
            </a:r>
          </a:p>
          <a:p>
            <a:pPr marL="0" indent="0">
              <a:buNone/>
            </a:pPr>
            <a:endParaRPr lang="nl-NL" sz="1800" dirty="0" smtClean="0"/>
          </a:p>
          <a:p>
            <a:r>
              <a:rPr lang="nl-NL" sz="1800" dirty="0" smtClean="0"/>
              <a:t>Stap 2:</a:t>
            </a:r>
          </a:p>
          <a:p>
            <a:pPr marL="0" indent="0">
              <a:buNone/>
            </a:pPr>
            <a:r>
              <a:rPr lang="nl-NL" sz="1800" dirty="0" smtClean="0"/>
              <a:t>PvA en vervolgplanning per onderwerp (KT/LT)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2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Werksessies: binnen 2 maanden</a:t>
            </a:r>
          </a:p>
          <a:p>
            <a:r>
              <a:rPr lang="nl-NL" dirty="0" smtClean="0"/>
              <a:t>Bespreking bevindingen en PvA vervolg aan FOT: 2</a:t>
            </a:r>
            <a:r>
              <a:rPr lang="nl-NL" baseline="30000" dirty="0" smtClean="0"/>
              <a:t>e</a:t>
            </a:r>
            <a:r>
              <a:rPr lang="nl-NL" dirty="0" smtClean="0"/>
              <a:t> helft juni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11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8703"/>
            <a:ext cx="8214478" cy="666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Update werksessies, denkrichtingen en </a:t>
            </a:r>
            <a:r>
              <a:rPr lang="nl-NL" dirty="0" err="1" smtClean="0"/>
              <a:t>PvA</a:t>
            </a:r>
            <a:r>
              <a:rPr lang="nl-NL" dirty="0" smtClean="0"/>
              <a:t> </a:t>
            </a:r>
            <a:r>
              <a:rPr lang="nl-NL" dirty="0" smtClean="0"/>
              <a:t>vervolg – 14 juni 2018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/>
              <a:t>1. Vraag na eerste verkenning en verdieping: </a:t>
            </a:r>
          </a:p>
          <a:p>
            <a:pPr marL="0" indent="0">
              <a:buNone/>
            </a:pPr>
            <a:r>
              <a:rPr lang="nl-NL" sz="1800" dirty="0" smtClean="0"/>
              <a:t>Model (grondig) herzien? Zo ja, wat concreet?</a:t>
            </a:r>
          </a:p>
          <a:p>
            <a:pPr marL="0" indent="0">
              <a:buNone/>
            </a:pPr>
            <a:endParaRPr lang="nl-NL" sz="1800" dirty="0" smtClean="0"/>
          </a:p>
          <a:p>
            <a:pPr marL="0" indent="0">
              <a:buNone/>
            </a:pPr>
            <a:r>
              <a:rPr lang="nl-NL" sz="1800" dirty="0" smtClean="0"/>
              <a:t>2. Analyse kernbepalingen model en denkrichtingen eventuele herziening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3. Uitgangspunten denkrichtingen herziening:</a:t>
            </a:r>
          </a:p>
          <a:p>
            <a:pPr>
              <a:buFontTx/>
              <a:buChar char="-"/>
            </a:pPr>
            <a:r>
              <a:rPr lang="nl-NL" sz="1800" dirty="0" smtClean="0"/>
              <a:t>herijken </a:t>
            </a:r>
            <a:r>
              <a:rPr lang="nl-NL" sz="1800" dirty="0" smtClean="0"/>
              <a:t>arrangementen: opnieuw scherp </a:t>
            </a:r>
            <a:r>
              <a:rPr lang="nl-NL" sz="1800" dirty="0" smtClean="0"/>
              <a:t>definiëren en objectief normeren van </a:t>
            </a:r>
            <a:r>
              <a:rPr lang="nl-NL" sz="1800" dirty="0" smtClean="0"/>
              <a:t>basisvoorziening en aanvullende taken/modules </a:t>
            </a:r>
          </a:p>
          <a:p>
            <a:pPr>
              <a:buFontTx/>
              <a:buChar char="-"/>
            </a:pPr>
            <a:r>
              <a:rPr lang="nl-NL" sz="1800" dirty="0" smtClean="0"/>
              <a:t>optie </a:t>
            </a:r>
            <a:r>
              <a:rPr lang="nl-NL" sz="1800" dirty="0" smtClean="0"/>
              <a:t>differentiatie </a:t>
            </a:r>
            <a:r>
              <a:rPr lang="nl-NL" sz="1800" dirty="0" smtClean="0"/>
              <a:t>aanvullende taken </a:t>
            </a:r>
            <a:r>
              <a:rPr lang="nl-NL" sz="1800" dirty="0" smtClean="0"/>
              <a:t>onderzoeken : gericht indiceren, organiseren en bekostigen van modules (voordelen: maatwerk, transparantie, flexibiliteit, </a:t>
            </a:r>
            <a:r>
              <a:rPr lang="nl-NL" sz="1800" dirty="0" smtClean="0"/>
              <a:t>gerichte </a:t>
            </a:r>
            <a:r>
              <a:rPr lang="nl-NL" sz="1800" dirty="0" smtClean="0"/>
              <a:t>personele inzet en </a:t>
            </a:r>
            <a:r>
              <a:rPr lang="nl-NL" sz="1800" dirty="0" smtClean="0"/>
              <a:t>taakverrijking, (op termijn) mogelijke </a:t>
            </a:r>
            <a:r>
              <a:rPr lang="nl-NL" sz="1800" dirty="0"/>
              <a:t>koppelingen met andere </a:t>
            </a:r>
            <a:r>
              <a:rPr lang="nl-NL" sz="1800" dirty="0" smtClean="0"/>
              <a:t>domeinen/financiers)</a:t>
            </a:r>
            <a:endParaRPr lang="nl-NL" sz="1800" dirty="0" smtClean="0"/>
          </a:p>
          <a:p>
            <a:pPr>
              <a:buFontTx/>
              <a:buChar char="-"/>
            </a:pPr>
            <a:r>
              <a:rPr lang="nl-NL" sz="1800" dirty="0" smtClean="0"/>
              <a:t>relatief eenvoudige aanpassingen + implementatie (doorontwikkeling)</a:t>
            </a:r>
          </a:p>
          <a:p>
            <a:pPr>
              <a:buFontTx/>
              <a:buChar char="-"/>
            </a:pPr>
            <a:r>
              <a:rPr lang="nl-NL" sz="1800" dirty="0" smtClean="0"/>
              <a:t>parallel alternatieve business case(s) onderzoeken</a:t>
            </a:r>
          </a:p>
          <a:p>
            <a:pPr>
              <a:buFontTx/>
              <a:buChar char="-"/>
            </a:pPr>
            <a:r>
              <a:rPr lang="nl-NL" sz="1800" dirty="0"/>
              <a:t>p</a:t>
            </a:r>
            <a:r>
              <a:rPr lang="nl-NL" sz="1800" dirty="0" smtClean="0"/>
              <a:t>resentatie verdere uitwerking na de zomer FOT (begin) sept </a:t>
            </a:r>
          </a:p>
          <a:p>
            <a:pPr>
              <a:buFontTx/>
              <a:buChar char="-"/>
            </a:pPr>
            <a:r>
              <a:rPr lang="nl-NL" sz="1800" dirty="0" smtClean="0"/>
              <a:t>ontwikkeling vernieuwd systeem gereed 1 januari 2019, geplande invoering Q2 2019</a:t>
            </a:r>
          </a:p>
          <a:p>
            <a:pPr>
              <a:buFontTx/>
              <a:buChar char="-"/>
            </a:pPr>
            <a:endParaRPr lang="nl-NL" sz="1800" dirty="0" smtClean="0"/>
          </a:p>
          <a:p>
            <a:endParaRPr lang="nl-NL" sz="1800" dirty="0" smtClean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1186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SDD">
      <a:dk1>
        <a:sysClr val="windowText" lastClr="000000"/>
      </a:dk1>
      <a:lt1>
        <a:sysClr val="window" lastClr="FFFFFF"/>
      </a:lt1>
      <a:dk2>
        <a:srgbClr val="DC052B"/>
      </a:dk2>
      <a:lt2>
        <a:srgbClr val="E7E6E6"/>
      </a:lt2>
      <a:accent1>
        <a:srgbClr val="DC052B"/>
      </a:accent1>
      <a:accent2>
        <a:srgbClr val="00C183"/>
      </a:accent2>
      <a:accent3>
        <a:srgbClr val="461290"/>
      </a:accent3>
      <a:accent4>
        <a:srgbClr val="FF8E00"/>
      </a:accent4>
      <a:accent5>
        <a:srgbClr val="43BCEF"/>
      </a:accent5>
      <a:accent6>
        <a:srgbClr val="007BC3"/>
      </a:accent6>
      <a:hlink>
        <a:srgbClr val="007BC3"/>
      </a:hlink>
      <a:folHlink>
        <a:srgbClr val="4612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D_43 [Alleen-lezen]" id="{F1C38CDE-CF1B-48C3-879E-3FC816EAB8CB}" vid="{AA0AFABE-0748-4DD2-93B1-B904D91F98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PowerPoint-sjabloon</Template>
  <TotalTime>251</TotalTime>
  <Words>265</Words>
  <Application>Microsoft Office PowerPoint</Application>
  <PresentationFormat>Diavoorstelling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Brede evaluatie HO</vt:lpstr>
      <vt:lpstr>Inhoudsopgave</vt:lpstr>
      <vt:lpstr>Samenstelling werkgroep</vt:lpstr>
      <vt:lpstr>Opzet en bespreekpunten</vt:lpstr>
      <vt:lpstr>Planning </vt:lpstr>
      <vt:lpstr>Update werksessies, denkrichtingen en PvA vervolg – 14 juni 2018</vt:lpstr>
    </vt:vector>
  </TitlesOfParts>
  <Company>Servicecentrum Drechtsteden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Opzet brede evaluatie HO</dc:title>
  <dc:creator>Westra, R</dc:creator>
  <cp:lastModifiedBy>Westra, R</cp:lastModifiedBy>
  <cp:revision>19</cp:revision>
  <cp:lastPrinted>2018-06-15T11:16:05Z</cp:lastPrinted>
  <dcterms:created xsi:type="dcterms:W3CDTF">2018-04-11T20:39:46Z</dcterms:created>
  <dcterms:modified xsi:type="dcterms:W3CDTF">2018-06-15T11:17:19Z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SDD_43</vt:lpwstr>
  </property>
</Properties>
</file>